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5" r:id="rId12"/>
    <p:sldId id="268" r:id="rId13"/>
    <p:sldId id="269" r:id="rId14"/>
    <p:sldId id="271" r:id="rId15"/>
    <p:sldId id="27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F25D9A-190A-4F86-8B5A-011C4FD72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31655C2-4482-4786-9679-5DD8AF007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BF30BB-54F5-4713-AAD5-68D4555B2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8559E8-FCA9-455F-991F-D218D075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295FE2-B247-4CAF-B7D9-719DB914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2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A9666-7E9B-4D4A-B188-1669B565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ACF9CF-01FB-4F0A-9BAB-6679F9D2B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DA79E9-143D-4214-82E4-02CB4CF5E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0E54F-8605-40BE-B546-64CEC50B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746F48-E5D2-4EBF-86DF-1B47B31A6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564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1ED35-EA98-453E-B332-0C347CBA7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114A35-F2F5-4F36-B7A4-031E49333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BBE0AF-0386-4FAC-8BE8-4CCF81DF2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FAC98B-DD00-4160-A187-8105A159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F9B699-54D2-464A-AE0B-59E5E1FB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53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AECB75-780D-44A4-A1C2-642334F69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80EEBA-111A-494D-9013-7A893C048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7D3B76-B889-45C7-8F7E-A6EA14F01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508E6F-4321-4AA9-9D13-CCDD5C52A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147814-9EEC-448C-84C2-5211ED5E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BFB215-1E20-4F6F-8966-753C2588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735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B6EBA8-44BB-42A2-B37B-AB05FFC64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673F11-A65A-451A-997C-4ED2A3E8C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B5CB2A-BAE8-4E5B-9BBA-B41F3A095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1BF12A-9679-42CC-BAAA-5498636837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C112D13-80F0-4630-9A97-C83977661F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119BB88-05E2-4499-BDF3-0D36AAA8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A95F9CC-35BA-4F4F-A3DA-C33A75EC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8C84DB-10E8-4CD0-93B5-966935F7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93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F8A83-EE6C-453D-A99C-B5B7E7B0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D88595-F95F-4B81-9E0C-CE549570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620071-379C-4221-8C37-9DED245C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E5B225-6E99-40F2-8DC9-3DB7A18AB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525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322950-66AB-41AB-A437-40F21A572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CABD7-384A-4595-AA8E-41EE00BDB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80E6F8-31C0-4463-BD98-71918769F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27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ECFE5-FB17-4222-91EB-F1EF628F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BF1ED6-4355-4842-BE8D-40EA06D32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D57ADA-6379-4136-AD68-4FF427E72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32CFEE-8D2C-487B-A5E8-299E6C417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CB59E7-7B9E-4002-8434-00929813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431C8-2B00-4963-A60F-E0828BEB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88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38F9AF-3DD8-44E4-9E30-B990F34D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BBC4484-51AA-4512-8F33-E959AE353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4E4C56-6D83-4727-B0A4-E9C188CE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71A12F-0FFC-441E-B178-D13D3FA73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3BD98A-6C67-47D3-95CD-DC467A6EC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5CC2D0-CF3D-44CB-9EAD-5F4CF80D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11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1FFF3-BD2E-491D-9E64-DDF72CF55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D82FF17-04AD-4926-991A-630D9BE4E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85D7F0-43CE-4213-82EF-454614F7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7F5908-B2EF-4FA5-8250-60BBE994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E997DD-C28A-4BAF-AEBC-7378DB1EC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36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242FFC4-B32D-40A0-97DC-DD6EAB7AA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4D3716C-F976-43C7-9ACC-8E72C0CB6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C48DAA-7741-48EA-A9DC-E06F206F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9B49C7-BD6A-4AEE-9AB0-5A75F9FE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AF4DCA-0EFE-4B5C-8186-EAF3EE5B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92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2E33A15-90E1-4B64-BD00-9D70908B2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0B9F22-9801-44E2-9649-61C8C981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3EAA50-7676-4F40-823F-90C7C3D55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8C386-E3C3-4504-9DB3-95620D07F717}" type="datetimeFigureOut">
              <a:rPr lang="fr-FR" smtClean="0"/>
              <a:t>10/12/2024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56936D-02B8-4DF2-B725-27B1D10D3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2F1374-C681-4E68-BB06-78160C329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1360-CAFC-49AB-A40D-0601675062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84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681AE6-A000-4566-A524-60ACF59264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classes moyennes : convenir sans mesurer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D125BB-0B39-43C9-915F-7002AFB09D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6279" y="4637147"/>
            <a:ext cx="9144000" cy="1305522"/>
          </a:xfrm>
        </p:spPr>
        <p:txBody>
          <a:bodyPr>
            <a:normAutofit lnSpcReduction="10000"/>
          </a:bodyPr>
          <a:lstStyle/>
          <a:p>
            <a:r>
              <a:rPr lang="fr-FR" i="1" dirty="0"/>
              <a:t>Les cafés de la statistique (</a:t>
            </a:r>
            <a:r>
              <a:rPr lang="fr-FR" i="1" dirty="0" err="1"/>
              <a:t>SFdS</a:t>
            </a:r>
            <a:r>
              <a:rPr lang="fr-FR" i="1" dirty="0"/>
              <a:t>)</a:t>
            </a:r>
          </a:p>
          <a:p>
            <a:r>
              <a:rPr lang="fr-FR" dirty="0"/>
              <a:t>Thomas Amossé (Cnam, HT2S, CEET)</a:t>
            </a:r>
          </a:p>
          <a:p>
            <a:r>
              <a:rPr lang="fr-FR" dirty="0"/>
              <a:t>10 décembre 2024</a:t>
            </a:r>
          </a:p>
        </p:txBody>
      </p:sp>
    </p:spTree>
    <p:extLst>
      <p:ext uri="{BB962C8B-B14F-4D97-AF65-F5344CB8AC3E}">
        <p14:creationId xmlns:p14="http://schemas.microsoft.com/office/powerpoint/2010/main" val="398325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Question sociale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Les classes moyennes dans le débat public</a:t>
            </a:r>
          </a:p>
          <a:p>
            <a:endParaRPr lang="fr-FR" sz="3200" dirty="0"/>
          </a:p>
          <a:p>
            <a:r>
              <a:rPr lang="fr-FR" sz="3200" dirty="0"/>
              <a:t>Convenir sans mesurer / mesurer sans convenir</a:t>
            </a:r>
          </a:p>
          <a:p>
            <a:endParaRPr lang="fr-FR" sz="3200" dirty="0"/>
          </a:p>
          <a:p>
            <a:r>
              <a:rPr lang="fr-FR" sz="3200" dirty="0"/>
              <a:t>Une pluralité d’acteurs / de définitions / d’usages </a:t>
            </a:r>
          </a:p>
          <a:p>
            <a:endParaRPr lang="fr-FR" sz="3200" dirty="0"/>
          </a:p>
          <a:p>
            <a:r>
              <a:rPr lang="fr-FR" sz="3200" dirty="0"/>
              <a:t>Des conclusions qui peinent à se dégager</a:t>
            </a:r>
          </a:p>
        </p:txBody>
      </p:sp>
    </p:spTree>
    <p:extLst>
      <p:ext uri="{BB962C8B-B14F-4D97-AF65-F5344CB8AC3E}">
        <p14:creationId xmlns:p14="http://schemas.microsoft.com/office/powerpoint/2010/main" val="1199768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Questions statistiques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Oxymore statistique, vision ternaire, centralité</a:t>
            </a:r>
          </a:p>
          <a:p>
            <a:endParaRPr lang="fr-FR" sz="3200" dirty="0"/>
          </a:p>
          <a:p>
            <a:r>
              <a:rPr lang="fr-FR" sz="3200" dirty="0"/>
              <a:t>Définitions économiques / socioprofessionnelles</a:t>
            </a:r>
          </a:p>
          <a:p>
            <a:endParaRPr lang="fr-FR" sz="3200" dirty="0"/>
          </a:p>
          <a:p>
            <a:r>
              <a:rPr lang="fr-FR" sz="3200" dirty="0"/>
              <a:t>Position relative, contours et substance</a:t>
            </a:r>
          </a:p>
          <a:p>
            <a:endParaRPr lang="fr-FR" sz="3200" dirty="0"/>
          </a:p>
          <a:p>
            <a:r>
              <a:rPr lang="fr-FR" sz="3200" dirty="0"/>
              <a:t>Catégorie ou théorie ? Performativité, </a:t>
            </a:r>
            <a:r>
              <a:rPr lang="fr-FR" sz="3200" dirty="0" err="1"/>
              <a:t>descriptibilité</a:t>
            </a:r>
            <a:r>
              <a:rPr lang="fr-F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1726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I. Définition(s) économique(s)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3200" dirty="0"/>
              <a:t>Revenu ou niveau de vie</a:t>
            </a:r>
          </a:p>
          <a:p>
            <a:endParaRPr lang="fr-FR" sz="3200" dirty="0"/>
          </a:p>
          <a:p>
            <a:r>
              <a:rPr lang="fr-FR" sz="3200" dirty="0"/>
              <a:t>Des délimitations conventionnelles</a:t>
            </a:r>
          </a:p>
          <a:p>
            <a:endParaRPr lang="fr-FR" sz="3200" dirty="0"/>
          </a:p>
          <a:p>
            <a:r>
              <a:rPr lang="fr-FR" sz="3200" dirty="0"/>
              <a:t>Limites empiriques, interprétation </a:t>
            </a:r>
          </a:p>
          <a:p>
            <a:endParaRPr lang="fr-FR" sz="3200" dirty="0"/>
          </a:p>
          <a:p>
            <a:r>
              <a:rPr lang="fr-FR" sz="3200" dirty="0"/>
              <a:t>Domaines d’analyse : structure sociale ; consommation ; redistribution</a:t>
            </a:r>
          </a:p>
        </p:txBody>
      </p:sp>
    </p:spTree>
    <p:extLst>
      <p:ext uri="{BB962C8B-B14F-4D97-AF65-F5344CB8AC3E}">
        <p14:creationId xmlns:p14="http://schemas.microsoft.com/office/powerpoint/2010/main" val="402552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29" y="365125"/>
            <a:ext cx="11409026" cy="1325563"/>
          </a:xfrm>
        </p:spPr>
        <p:txBody>
          <a:bodyPr/>
          <a:lstStyle/>
          <a:p>
            <a:r>
              <a:rPr lang="fr-FR" i="1" dirty="0" err="1"/>
              <a:t>Shrinking</a:t>
            </a:r>
            <a:r>
              <a:rPr lang="fr-FR" i="1" dirty="0"/>
              <a:t> middle class : </a:t>
            </a:r>
            <a:r>
              <a:rPr lang="fr-FR" dirty="0"/>
              <a:t>polarisation des emplois, déclassement/désagrégation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0242"/>
            <a:ext cx="10515600" cy="4868790"/>
          </a:xfrm>
        </p:spPr>
        <p:txBody>
          <a:bodyPr>
            <a:normAutofit/>
          </a:bodyPr>
          <a:lstStyle/>
          <a:p>
            <a:r>
              <a:rPr lang="fr-FR" sz="3200" dirty="0"/>
              <a:t>L. Chauvel ; B. </a:t>
            </a:r>
            <a:r>
              <a:rPr lang="fr-FR" sz="3200" dirty="0" err="1"/>
              <a:t>Milanovic</a:t>
            </a:r>
            <a:r>
              <a:rPr lang="fr-FR" sz="3200" dirty="0"/>
              <a:t> ; J. Damon ; C. </a:t>
            </a:r>
            <a:r>
              <a:rPr lang="fr-FR" sz="3200" dirty="0" err="1"/>
              <a:t>Guilluy</a:t>
            </a:r>
            <a:r>
              <a:rPr lang="fr-FR" sz="3200" dirty="0"/>
              <a:t>.</a:t>
            </a:r>
          </a:p>
          <a:p>
            <a:endParaRPr lang="fr-FR" sz="3200" dirty="0"/>
          </a:p>
          <a:p>
            <a:r>
              <a:rPr lang="fr-FR" sz="3200" dirty="0"/>
              <a:t>Numérisation et progrès technologique, mondialisation</a:t>
            </a:r>
          </a:p>
          <a:p>
            <a:endParaRPr lang="fr-FR" sz="3200" dirty="0"/>
          </a:p>
          <a:p>
            <a:r>
              <a:rPr lang="fr-FR" sz="3200" dirty="0"/>
              <a:t>Thèse internationale, données françaises</a:t>
            </a:r>
          </a:p>
          <a:p>
            <a:endParaRPr lang="fr-FR" sz="3200" dirty="0"/>
          </a:p>
          <a:p>
            <a:r>
              <a:rPr lang="fr-FR" sz="3200" dirty="0"/>
              <a:t>Croyance, anticipation, adaptation</a:t>
            </a:r>
          </a:p>
        </p:txBody>
      </p:sp>
    </p:spTree>
    <p:extLst>
      <p:ext uri="{BB962C8B-B14F-4D97-AF65-F5344CB8AC3E}">
        <p14:creationId xmlns:p14="http://schemas.microsoft.com/office/powerpoint/2010/main" val="193292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8AD4A7-68D3-4B9E-BB56-FDEA742E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Pouvoir d’achat, consommation : dépenses contraintes, polarisations culturelles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0E3848-0D42-41DD-BCC2-17611F88B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23" y="2035349"/>
            <a:ext cx="10515600" cy="4558397"/>
          </a:xfrm>
        </p:spPr>
        <p:txBody>
          <a:bodyPr>
            <a:normAutofit fontScale="92500" lnSpcReduction="10000"/>
          </a:bodyPr>
          <a:lstStyle/>
          <a:p>
            <a:r>
              <a:rPr lang="fr-FR" sz="3200" dirty="0"/>
              <a:t>R. Bigot ; F. </a:t>
            </a:r>
            <a:r>
              <a:rPr lang="fr-FR" sz="3200" dirty="0" err="1"/>
              <a:t>Cusin</a:t>
            </a:r>
            <a:r>
              <a:rPr lang="fr-FR" sz="3200" dirty="0"/>
              <a:t> ; F. Fourquet</a:t>
            </a:r>
          </a:p>
          <a:p>
            <a:endParaRPr lang="fr-FR" sz="3200" dirty="0"/>
          </a:p>
          <a:p>
            <a:r>
              <a:rPr lang="fr-FR" sz="3200" dirty="0"/>
              <a:t>Inflation : le temps ; le logement</a:t>
            </a:r>
          </a:p>
          <a:p>
            <a:endParaRPr lang="fr-FR" sz="3200" dirty="0"/>
          </a:p>
          <a:p>
            <a:r>
              <a:rPr lang="fr-FR" sz="3200" dirty="0"/>
              <a:t>Moyenne, différenciation, dispersion</a:t>
            </a:r>
          </a:p>
          <a:p>
            <a:endParaRPr lang="fr-FR" sz="3200" dirty="0"/>
          </a:p>
          <a:p>
            <a:r>
              <a:rPr lang="fr-FR" sz="3200" dirty="0"/>
              <a:t>Données, cartes et narrations</a:t>
            </a:r>
          </a:p>
          <a:p>
            <a:endParaRPr lang="fr-FR" sz="3200" dirty="0"/>
          </a:p>
          <a:p>
            <a:r>
              <a:rPr lang="fr-FR" sz="3200" dirty="0"/>
              <a:t>Intuition, démonstration, émotion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58319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8AD4A7-68D3-4B9E-BB56-FDEA742E7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17" y="365125"/>
            <a:ext cx="11031523" cy="1325563"/>
          </a:xfrm>
        </p:spPr>
        <p:txBody>
          <a:bodyPr>
            <a:normAutofit/>
          </a:bodyPr>
          <a:lstStyle/>
          <a:p>
            <a:r>
              <a:rPr lang="fr-FR" dirty="0"/>
              <a:t>Gagnants ou perdants du système socio-fiscal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0E3848-0D42-41DD-BCC2-17611F88B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23" y="1690689"/>
            <a:ext cx="10109433" cy="4696000"/>
          </a:xfrm>
        </p:spPr>
        <p:txBody>
          <a:bodyPr>
            <a:normAutofit lnSpcReduction="10000"/>
          </a:bodyPr>
          <a:lstStyle/>
          <a:p>
            <a:r>
              <a:rPr lang="fr-FR" sz="3200" dirty="0"/>
              <a:t>M. André ; J.-F. Germain ; M. </a:t>
            </a:r>
            <a:r>
              <a:rPr lang="fr-FR" sz="3200" dirty="0" err="1"/>
              <a:t>Sicsic</a:t>
            </a:r>
            <a:endParaRPr lang="fr-FR" sz="3200" dirty="0"/>
          </a:p>
          <a:p>
            <a:endParaRPr lang="fr-FR" sz="3200" dirty="0"/>
          </a:p>
          <a:p>
            <a:r>
              <a:rPr lang="fr-FR" sz="3200" dirty="0"/>
              <a:t>Système de données et modèles de simulation</a:t>
            </a:r>
          </a:p>
          <a:p>
            <a:endParaRPr lang="fr-FR" sz="3200" dirty="0"/>
          </a:p>
          <a:p>
            <a:r>
              <a:rPr lang="fr-FR" sz="3200" dirty="0"/>
              <a:t>Redistribution monétaire et transferts en nature</a:t>
            </a:r>
          </a:p>
          <a:p>
            <a:endParaRPr lang="fr-FR" sz="3200" dirty="0"/>
          </a:p>
          <a:p>
            <a:r>
              <a:rPr lang="fr-FR" sz="3200" dirty="0"/>
              <a:t>Gradient socio-économique et dispersion</a:t>
            </a:r>
          </a:p>
          <a:p>
            <a:endParaRPr lang="fr-FR" sz="3200" dirty="0"/>
          </a:p>
          <a:p>
            <a:r>
              <a:rPr lang="fr-FR" sz="3200" dirty="0"/>
              <a:t>Facteurs de différenciation</a:t>
            </a:r>
          </a:p>
          <a:p>
            <a:endParaRPr lang="fr-FR" sz="3200" dirty="0"/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33153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II. Définition(s) socio-professionnelle(s)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197" y="214153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fr-FR" sz="3200" dirty="0"/>
              <a:t>Position dans la division du travail</a:t>
            </a:r>
          </a:p>
          <a:p>
            <a:endParaRPr lang="fr-FR" sz="3200" dirty="0"/>
          </a:p>
          <a:p>
            <a:r>
              <a:rPr lang="fr-FR" sz="3200" dirty="0"/>
              <a:t>Noyau central et fractions périphériques</a:t>
            </a:r>
          </a:p>
          <a:p>
            <a:endParaRPr lang="fr-FR" sz="3200" dirty="0"/>
          </a:p>
          <a:p>
            <a:r>
              <a:rPr lang="fr-FR" sz="3200" dirty="0"/>
              <a:t>Le nom et la chose : évolution, comparaison</a:t>
            </a:r>
          </a:p>
          <a:p>
            <a:endParaRPr lang="fr-FR" sz="3200" dirty="0"/>
          </a:p>
          <a:p>
            <a:r>
              <a:rPr lang="fr-FR" sz="3200" dirty="0"/>
              <a:t>Quelle substance ? Ressources (fragiles) et carrefour des flux de mobilité</a:t>
            </a:r>
          </a:p>
        </p:txBody>
      </p:sp>
    </p:spTree>
    <p:extLst>
      <p:ext uri="{BB962C8B-B14F-4D97-AF65-F5344CB8AC3E}">
        <p14:creationId xmlns:p14="http://schemas.microsoft.com/office/powerpoint/2010/main" val="410771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531"/>
            <a:ext cx="10515600" cy="1325563"/>
          </a:xfrm>
        </p:spPr>
        <p:txBody>
          <a:bodyPr/>
          <a:lstStyle/>
          <a:p>
            <a:r>
              <a:rPr lang="fr-FR" dirty="0"/>
              <a:t>Dynamique de la structure sociale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0863"/>
            <a:ext cx="10914776" cy="4860401"/>
          </a:xfrm>
        </p:spPr>
        <p:txBody>
          <a:bodyPr>
            <a:normAutofit fontScale="92500" lnSpcReduction="20000"/>
          </a:bodyPr>
          <a:lstStyle/>
          <a:p>
            <a:r>
              <a:rPr lang="fr-FR" sz="3200" dirty="0"/>
              <a:t>D. Goux, E. </a:t>
            </a:r>
            <a:r>
              <a:rPr lang="fr-FR" sz="3200" dirty="0" err="1"/>
              <a:t>Maurin</a:t>
            </a:r>
            <a:r>
              <a:rPr lang="fr-FR" sz="3200" dirty="0"/>
              <a:t>, C. Peugny</a:t>
            </a:r>
          </a:p>
          <a:p>
            <a:endParaRPr lang="fr-FR" sz="3200" dirty="0"/>
          </a:p>
          <a:p>
            <a:r>
              <a:rPr lang="fr-FR" sz="3200" dirty="0"/>
              <a:t>Elévation des qualifications, centralité (dans la configuration sociale)</a:t>
            </a:r>
          </a:p>
          <a:p>
            <a:endParaRPr lang="fr-FR" sz="3200" dirty="0"/>
          </a:p>
          <a:p>
            <a:r>
              <a:rPr lang="fr-FR" sz="3200" dirty="0"/>
              <a:t>Pôles indépendants, publics et privés ; clivages internes</a:t>
            </a:r>
          </a:p>
          <a:p>
            <a:endParaRPr lang="fr-FR" sz="3200" dirty="0"/>
          </a:p>
          <a:p>
            <a:r>
              <a:rPr lang="fr-FR" sz="3200" dirty="0"/>
              <a:t>Mobilité sociale ascendante, course aux diplômes et translation des inégalités</a:t>
            </a:r>
          </a:p>
          <a:p>
            <a:endParaRPr lang="fr-FR" sz="3200" dirty="0"/>
          </a:p>
          <a:p>
            <a:r>
              <a:rPr lang="fr-FR" sz="3200" dirty="0"/>
              <a:t>Déclassements : les parents ou le diplôme comme référence ?</a:t>
            </a:r>
          </a:p>
        </p:txBody>
      </p:sp>
    </p:spTree>
    <p:extLst>
      <p:ext uri="{BB962C8B-B14F-4D97-AF65-F5344CB8AC3E}">
        <p14:creationId xmlns:p14="http://schemas.microsoft.com/office/powerpoint/2010/main" val="2278506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531"/>
            <a:ext cx="10515600" cy="1325563"/>
          </a:xfrm>
        </p:spPr>
        <p:txBody>
          <a:bodyPr/>
          <a:lstStyle/>
          <a:p>
            <a:r>
              <a:rPr lang="fr-FR" dirty="0"/>
              <a:t>Transformations professionnelles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0863"/>
            <a:ext cx="10914776" cy="4860401"/>
          </a:xfrm>
        </p:spPr>
        <p:txBody>
          <a:bodyPr>
            <a:normAutofit fontScale="92500" lnSpcReduction="10000"/>
          </a:bodyPr>
          <a:lstStyle/>
          <a:p>
            <a:r>
              <a:rPr lang="fr-FR" sz="3200" dirty="0"/>
              <a:t>S. Bosc, J. Gros, C. Tasset, T. Amossé</a:t>
            </a:r>
          </a:p>
          <a:p>
            <a:endParaRPr lang="fr-FR" sz="3200" dirty="0"/>
          </a:p>
          <a:p>
            <a:r>
              <a:rPr lang="fr-FR" sz="3200" dirty="0"/>
              <a:t>Nouveaux indépendants </a:t>
            </a:r>
          </a:p>
          <a:p>
            <a:endParaRPr lang="fr-FR" sz="3200" dirty="0"/>
          </a:p>
          <a:p>
            <a:r>
              <a:rPr lang="fr-FR" sz="3200" dirty="0"/>
              <a:t>Intellos précaires</a:t>
            </a:r>
          </a:p>
          <a:p>
            <a:endParaRPr lang="fr-FR" sz="3200" dirty="0"/>
          </a:p>
          <a:p>
            <a:r>
              <a:rPr lang="fr-FR" sz="3200" dirty="0" err="1"/>
              <a:t>Néo-management</a:t>
            </a:r>
            <a:endParaRPr lang="fr-FR" sz="3200" dirty="0"/>
          </a:p>
          <a:p>
            <a:endParaRPr lang="fr-FR" sz="3200" dirty="0"/>
          </a:p>
          <a:p>
            <a:r>
              <a:rPr lang="fr-FR" sz="3200" dirty="0"/>
              <a:t>Tassement des revenus : référence (classes populaires, top 1% ?) ; brouillage ménage</a:t>
            </a:r>
          </a:p>
          <a:p>
            <a:endParaRPr lang="fr-FR" sz="3200" dirty="0"/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867620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Ségrégation ou mixité résidentielle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3200" dirty="0"/>
              <a:t>J. Donzelot ; E. </a:t>
            </a:r>
            <a:r>
              <a:rPr lang="fr-FR" sz="3200" dirty="0" err="1"/>
              <a:t>Préteceille</a:t>
            </a:r>
            <a:r>
              <a:rPr lang="fr-FR" sz="3200" dirty="0"/>
              <a:t> ; M. </a:t>
            </a:r>
            <a:r>
              <a:rPr lang="fr-FR" sz="3200" dirty="0" err="1"/>
              <a:t>Oberti</a:t>
            </a:r>
            <a:r>
              <a:rPr lang="fr-FR" sz="3200" dirty="0"/>
              <a:t> ; E. </a:t>
            </a:r>
            <a:r>
              <a:rPr lang="fr-FR" sz="3200" dirty="0" err="1"/>
              <a:t>Maurin</a:t>
            </a:r>
            <a:endParaRPr lang="fr-FR" sz="3200" dirty="0"/>
          </a:p>
          <a:p>
            <a:endParaRPr lang="fr-FR" sz="3200" dirty="0"/>
          </a:p>
          <a:p>
            <a:r>
              <a:rPr lang="fr-FR" sz="3200" dirty="0"/>
              <a:t>Tripartition, </a:t>
            </a:r>
            <a:r>
              <a:rPr lang="fr-FR" sz="3200" dirty="0" err="1"/>
              <a:t>péri-urbanisation</a:t>
            </a:r>
            <a:endParaRPr lang="fr-FR" sz="3200" dirty="0"/>
          </a:p>
          <a:p>
            <a:endParaRPr lang="fr-FR" sz="3200" dirty="0"/>
          </a:p>
          <a:p>
            <a:r>
              <a:rPr lang="fr-FR" sz="3200" dirty="0"/>
              <a:t>Une plus faible ségrégation : entre séparatisme (évasion) et mixité sous contrôle</a:t>
            </a:r>
          </a:p>
          <a:p>
            <a:endParaRPr lang="fr-FR" sz="3200" dirty="0"/>
          </a:p>
          <a:p>
            <a:r>
              <a:rPr lang="fr-FR" sz="3200" dirty="0"/>
              <a:t>Une grande diversité de situations locales</a:t>
            </a:r>
          </a:p>
        </p:txBody>
      </p:sp>
    </p:spTree>
    <p:extLst>
      <p:ext uri="{BB962C8B-B14F-4D97-AF65-F5344CB8AC3E}">
        <p14:creationId xmlns:p14="http://schemas.microsoft.com/office/powerpoint/2010/main" val="1248646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III. La PCS Ménage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7FAE5-62AF-4823-8657-F9E7ECBC9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12640" cy="4351338"/>
          </a:xfrm>
        </p:spPr>
        <p:txBody>
          <a:bodyPr>
            <a:normAutofit/>
          </a:bodyPr>
          <a:lstStyle/>
          <a:p>
            <a:r>
              <a:rPr lang="fr-FR" sz="3200" dirty="0"/>
              <a:t>Individu / ménage</a:t>
            </a:r>
          </a:p>
          <a:p>
            <a:endParaRPr lang="fr-FR" sz="3200" dirty="0"/>
          </a:p>
          <a:p>
            <a:r>
              <a:rPr lang="fr-FR" sz="3200" dirty="0"/>
              <a:t>Catégorisation liée à la PCS 2020</a:t>
            </a:r>
          </a:p>
          <a:p>
            <a:endParaRPr lang="fr-FR" sz="3200" dirty="0"/>
          </a:p>
          <a:p>
            <a:r>
              <a:rPr lang="fr-FR" sz="3200" dirty="0"/>
              <a:t>Quelles classes de papier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F57330-D1AA-4833-8898-87039C6E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446" y="1497010"/>
            <a:ext cx="5811061" cy="48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DCE74-85AC-41BC-8ED8-37E3A23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nouvelle vision de la stratification sociale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2E2C3CE6-53EE-4674-924A-AF9B05FC81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130" y="1690688"/>
            <a:ext cx="5667498" cy="344337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0EA427-780B-49E0-9363-7E3D9552A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206" y="3231528"/>
            <a:ext cx="5667498" cy="34433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E70EC91-7124-43A5-968B-BC34CAF01EEF}"/>
              </a:ext>
            </a:extLst>
          </p:cNvPr>
          <p:cNvSpPr txBox="1"/>
          <p:nvPr/>
        </p:nvSpPr>
        <p:spPr>
          <a:xfrm>
            <a:off x="637563" y="5936405"/>
            <a:ext cx="470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Champ : adultes de référence et conjoints actifs de 30 à 59 ans</a:t>
            </a:r>
          </a:p>
          <a:p>
            <a:r>
              <a:rPr lang="fr-FR" sz="1400" dirty="0"/>
              <a:t>Sources : EEC, HVP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B86B9C9-78A0-48F4-84B5-09E349E5956D}"/>
              </a:ext>
            </a:extLst>
          </p:cNvPr>
          <p:cNvSpPr/>
          <p:nvPr/>
        </p:nvSpPr>
        <p:spPr>
          <a:xfrm>
            <a:off x="2075661" y="2493031"/>
            <a:ext cx="2023727" cy="1093671"/>
          </a:xfrm>
          <a:prstGeom prst="ellipse">
            <a:avLst/>
          </a:prstGeom>
          <a:solidFill>
            <a:schemeClr val="accent1">
              <a:alpha val="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C6C0A7C-5252-4711-9016-B2E5019FDBAD}"/>
              </a:ext>
            </a:extLst>
          </p:cNvPr>
          <p:cNvSpPr/>
          <p:nvPr/>
        </p:nvSpPr>
        <p:spPr>
          <a:xfrm>
            <a:off x="8361733" y="3755040"/>
            <a:ext cx="2023727" cy="1093671"/>
          </a:xfrm>
          <a:prstGeom prst="ellipse">
            <a:avLst/>
          </a:prstGeom>
          <a:solidFill>
            <a:schemeClr val="accent1">
              <a:alpha val="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43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D6E12E-521E-4C81-AF0D-B077DB80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nouvelle vision de la stratification sociale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56023A-6008-4F6E-8A37-B02BD4E56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Quel découpage / quels noms ?</a:t>
            </a:r>
          </a:p>
          <a:p>
            <a:endParaRPr lang="fr-FR" dirty="0"/>
          </a:p>
          <a:p>
            <a:r>
              <a:rPr lang="fr-FR" dirty="0"/>
              <a:t>Supérieures (8%) / moyennes (31%) / populaires (61%) : back to the sixties (</a:t>
            </a:r>
            <a:r>
              <a:rPr lang="fr-FR" dirty="0" err="1"/>
              <a:t>Maurin</a:t>
            </a:r>
            <a:r>
              <a:rPr lang="fr-FR" dirty="0"/>
              <a:t>, 2014) ? </a:t>
            </a:r>
          </a:p>
          <a:p>
            <a:endParaRPr lang="fr-FR" dirty="0"/>
          </a:p>
          <a:p>
            <a:r>
              <a:rPr lang="fr-FR" dirty="0"/>
              <a:t>Une progression des classes moyennes, des évolutions qui confirment les tendances individuelles et restent d’ampleur limitée</a:t>
            </a:r>
          </a:p>
          <a:p>
            <a:endParaRPr lang="fr-FR" dirty="0"/>
          </a:p>
          <a:p>
            <a:r>
              <a:rPr lang="fr-FR" dirty="0"/>
              <a:t>Une configuration structurelle / une forte dispersion (famille, logement)</a:t>
            </a:r>
          </a:p>
        </p:txBody>
      </p:sp>
    </p:spTree>
    <p:extLst>
      <p:ext uri="{BB962C8B-B14F-4D97-AF65-F5344CB8AC3E}">
        <p14:creationId xmlns:p14="http://schemas.microsoft.com/office/powerpoint/2010/main" val="2254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D6E12E-521E-4C81-AF0D-B077DB80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Eléments de 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56023A-6008-4F6E-8A37-B02BD4E56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338" y="1690688"/>
            <a:ext cx="10993073" cy="480218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Pas d’effacement des classes moyennes, ni de dégradation claire de leurs situations socio-économiques</a:t>
            </a:r>
          </a:p>
          <a:p>
            <a:endParaRPr lang="fr-FR" dirty="0"/>
          </a:p>
          <a:p>
            <a:r>
              <a:rPr lang="fr-FR" dirty="0"/>
              <a:t>Un rôle central confirmé, mais des dynamiques complexes et une diversification des situations : la limite des thèses générales sur les classes</a:t>
            </a:r>
          </a:p>
          <a:p>
            <a:endParaRPr lang="fr-FR" dirty="0"/>
          </a:p>
          <a:p>
            <a:r>
              <a:rPr lang="fr-FR" dirty="0"/>
              <a:t>Une vision ménage de la stratification sociale encore à explorer</a:t>
            </a:r>
          </a:p>
          <a:p>
            <a:endParaRPr lang="fr-FR" dirty="0"/>
          </a:p>
          <a:p>
            <a:r>
              <a:rPr lang="fr-FR" dirty="0"/>
              <a:t>Objectif / subjectif : transformations profondes et brouillage des repères (école, travail, logement, consommation), sentiment de sécurité dans le contexte économique et politique</a:t>
            </a:r>
          </a:p>
          <a:p>
            <a:endParaRPr lang="fr-FR" dirty="0"/>
          </a:p>
          <a:p>
            <a:r>
              <a:rPr lang="fr-FR" dirty="0"/>
              <a:t>Usage rhétorique de la notion, quel projet de société ? « Un moment de flottement dans l’histoire » (Bosc, 2022)</a:t>
            </a:r>
          </a:p>
        </p:txBody>
      </p:sp>
    </p:spTree>
    <p:extLst>
      <p:ext uri="{BB962C8B-B14F-4D97-AF65-F5344CB8AC3E}">
        <p14:creationId xmlns:p14="http://schemas.microsoft.com/office/powerpoint/2010/main" val="14204384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636</Words>
  <Application>Microsoft Office PowerPoint</Application>
  <PresentationFormat>Grand écran</PresentationFormat>
  <Paragraphs>119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Thème Office</vt:lpstr>
      <vt:lpstr>Les classes moyennes : convenir sans mesurer ?</vt:lpstr>
      <vt:lpstr>Question sociale</vt:lpstr>
      <vt:lpstr>Questions statistiques</vt:lpstr>
      <vt:lpstr>I. Définition(s) économique(s)</vt:lpstr>
      <vt:lpstr>Shrinking middle class : polarisation des emplois, déclassement/désagrégation</vt:lpstr>
      <vt:lpstr>Pouvoir d’achat, consommation : dépenses contraintes, polarisations culturelles</vt:lpstr>
      <vt:lpstr>Gagnants ou perdants du système socio-fiscal ?</vt:lpstr>
      <vt:lpstr>II. Définition(s) socio-professionnelle(s)</vt:lpstr>
      <vt:lpstr>Dynamique de la structure sociale</vt:lpstr>
      <vt:lpstr>Transformations professionnelles</vt:lpstr>
      <vt:lpstr>Ségrégation ou mixité résidentielle ?</vt:lpstr>
      <vt:lpstr>III. La PCS Ménage</vt:lpstr>
      <vt:lpstr>Une nouvelle vision de la stratification sociale</vt:lpstr>
      <vt:lpstr>Une nouvelle vision de la stratification sociale</vt:lpstr>
      <vt:lpstr>Eléments de 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classes moyennes : convenir sans mesurer ?</dc:title>
  <dc:creator>AMOSSE Thomas</dc:creator>
  <cp:lastModifiedBy>AMOSSE Thomas</cp:lastModifiedBy>
  <cp:revision>34</cp:revision>
  <dcterms:created xsi:type="dcterms:W3CDTF">2024-12-10T11:13:35Z</dcterms:created>
  <dcterms:modified xsi:type="dcterms:W3CDTF">2024-12-10T14:30:04Z</dcterms:modified>
</cp:coreProperties>
</file>